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4" r:id="rId1"/>
  </p:sldMasterIdLst>
  <p:notesMasterIdLst>
    <p:notesMasterId r:id="rId23"/>
  </p:notesMasterIdLst>
  <p:sldIdLst>
    <p:sldId id="256" r:id="rId2"/>
    <p:sldId id="274" r:id="rId3"/>
    <p:sldId id="279" r:id="rId4"/>
    <p:sldId id="281" r:id="rId5"/>
    <p:sldId id="282" r:id="rId6"/>
    <p:sldId id="283" r:id="rId7"/>
    <p:sldId id="299" r:id="rId8"/>
    <p:sldId id="284" r:id="rId9"/>
    <p:sldId id="285" r:id="rId10"/>
    <p:sldId id="286" r:id="rId11"/>
    <p:sldId id="287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 autoAdjust="0"/>
    <p:restoredTop sz="94667" autoAdjust="0"/>
  </p:normalViewPr>
  <p:slideViewPr>
    <p:cSldViewPr>
      <p:cViewPr>
        <p:scale>
          <a:sx n="80" d="100"/>
          <a:sy n="80" d="100"/>
        </p:scale>
        <p:origin x="-1022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6D829C7-B4E7-4BBF-B0BD-2D5B7003DF98}" type="datetimeFigureOut">
              <a:rPr lang="ru-RU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72D6665-010D-4840-AA76-63FFE726C5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8528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79664C-4157-4D81-8628-834AB0540B72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69DDC4-54E8-4592-8A63-929C57AC9EDD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74C4BE-91A8-4B0A-BFC4-3828BD2F40F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D5CD20-89BC-45E6-A9FD-65092DCB1E96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17B13A-9065-48B3-8422-6F03CDA274A9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85A7F9-3B0E-4B77-94F3-F9193C7A7FA5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64934E5-AF5C-4AF9-9DB3-E068C059308E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9E2EFA-8053-4615-B708-662886273F32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84FFE41-02AE-40BC-9E06-05A5FA7CEC6B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29A4B06-8BEB-4FFF-AC75-49EA670F03A4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A99AF3-0B0C-409D-8C6D-C9B00B41035E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F872FC-9EAC-42DA-8D6D-B18CF7007646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D8E564-E661-4F01-B6BC-6F58744F213B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E2AF1F-8A5F-4B18-832E-2259CBF88E1F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EC1E26-B202-4DB4-AE6F-A79EB6E1E003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A6F896-70E1-427A-A488-845EAABBDDF2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2FE1F6-A444-4F70-8A53-C8EA856F3510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D50AB3-7D88-4963-AEA4-9B46EEB0835D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29CCFD-12C8-4FAF-86CB-7CBD1401D4FC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EB02618-406E-4F95-A116-CA032B913818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917534-6E7D-474D-A997-21440F4166E5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C4E846-3726-4F62-89B3-0D1668F7F8DB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031610-6E31-4F31-92BF-CBAA2FA1BA1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840E0D-B8B6-4C16-B672-66B4DB669667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8EF8F6-C49B-4919-8679-EB4EAC9EBDE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955DAF-A328-48E3-B1FB-C9F3251C2030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679B1-F9FF-4151-8EC3-9EE9F005CD0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F8B798-AB36-4864-A382-5FF6FD27EEC6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34A889-A5C2-4D6E-93F8-AC50D80250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9BB632-0780-4F3A-BE47-44725A12F4E3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CF79D6-9BD9-4180-A106-F1F14510D65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1A8D68-D11A-439B-A9DB-09DB04C8A61D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8CC253-779A-499D-9932-62923431856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C123F9-3A91-467E-A58C-9CA347DD8907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B9661-E55F-4E5F-B956-5ADB56D417E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0B7BBE-CA26-4814-A5AE-0B9E7E52B55B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FEAB45-833C-4986-B3EC-7E3AFB1102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5A6C3B-2F62-4545-9010-2B2834F7E430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1A4736-EFED-4343-82AB-C43B0C54C82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4ADD3E-A725-4B1C-A176-5401D0960039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91F04-21DF-4189-92C3-9AA650A4E0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563E5A-4970-48D4-8482-9A703375EE7C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A706AE-A51F-4763-8ABF-F0C31E5643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DB0536BD-67D8-49F6-B16C-1BB321EE9F52}" type="datetimeFigureOut">
              <a:rPr lang="ru-RU" smtClean="0"/>
              <a:pPr>
                <a:defRPr/>
              </a:pPr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8B05A333-4049-4451-8151-F74EE9F8EA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14313" y="2500313"/>
            <a:ext cx="8643937" cy="171450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marL="182880" indent="0" algn="ctr" eaLnBrk="1" fontAlgn="auto" hangingPunct="1">
              <a:spcAft>
                <a:spcPts val="0"/>
              </a:spcAft>
              <a:buNone/>
              <a:defRPr/>
            </a:pPr>
            <a:r>
              <a:rPr lang="ru-RU" sz="5400" dirty="0" smtClean="0">
                <a:latin typeface="Georgia" pitchFamily="18" charset="0"/>
              </a:rPr>
              <a:t>Тема: Каркасные здания. </a:t>
            </a:r>
            <a:endParaRPr lang="ru-RU" sz="54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3" y="404813"/>
            <a:ext cx="8064500" cy="360362"/>
          </a:xfrm>
        </p:spPr>
        <p:txBody>
          <a:bodyPr>
            <a:normAutofit fontScale="85000" lnSpcReduction="10000"/>
          </a:bodyPr>
          <a:lstStyle/>
          <a:p>
            <a:pPr marR="0" algn="ctr" eaLnBrk="1" hangingPunct="1">
              <a:lnSpc>
                <a:spcPct val="80000"/>
              </a:lnSpc>
            </a:pPr>
            <a:r>
              <a:rPr lang="ru-RU" sz="1800" i="1" smtClean="0"/>
              <a:t>Каркасные здания допускается возводить исходя из следующих требований:</a:t>
            </a:r>
          </a:p>
          <a:p>
            <a:pPr marR="0" eaLnBrk="1" hangingPunct="1">
              <a:lnSpc>
                <a:spcPct val="80000"/>
              </a:lnSpc>
            </a:pPr>
            <a:endParaRPr lang="ru-RU" sz="18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</p:spPr>
        <p:txBody>
          <a:bodyPr anchor="t"/>
          <a:lstStyle/>
          <a:p>
            <a:pPr algn="ctr">
              <a:defRPr/>
            </a:pPr>
            <a:r>
              <a:rPr lang="ru-RU" sz="1800" dirty="0" smtClean="0">
                <a:latin typeface="Georgia" pitchFamily="18" charset="0"/>
              </a:rPr>
              <a:t>Тема: Каркасные здания</a:t>
            </a:r>
            <a:endParaRPr lang="ru-RU" sz="1800" dirty="0" smtClean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187450" y="1268413"/>
          <a:ext cx="7129464" cy="5273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488"/>
                <a:gridCol w="1163994"/>
                <a:gridCol w="1163994"/>
                <a:gridCol w="1163994"/>
                <a:gridCol w="1163994"/>
              </a:tblGrid>
              <a:tr h="640157">
                <a:tc rowSpan="3"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Несущие конструкции здания</a:t>
                      </a:r>
                      <a:endParaRPr lang="ru-RU" sz="1800" dirty="0"/>
                    </a:p>
                  </a:txBody>
                  <a:tcPr marL="91449" marR="91449" marT="45726" marB="45726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Высота зданий (в метрах) и количество этажей</a:t>
                      </a:r>
                      <a:endParaRPr lang="ru-RU" sz="1800" dirty="0"/>
                    </a:p>
                  </a:txBody>
                  <a:tcPr marL="91449" marR="91449" marT="45726" marB="45726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401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Сейсмичность строительной площадки, баллы</a:t>
                      </a:r>
                      <a:endParaRPr lang="ru-RU" sz="1800" dirty="0"/>
                    </a:p>
                  </a:txBody>
                  <a:tcPr marL="91449" marR="91449" marT="45726" marB="45726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7435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8586" marR="68586" marT="0" marB="0" anchor="ctr"/>
                </a:tc>
              </a:tr>
              <a:tr h="396288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Металлические каркасы: </a:t>
                      </a:r>
                    </a:p>
                  </a:txBody>
                  <a:tcPr marL="91449" marR="91449" marT="45726" marB="45726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4015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а) рамно-связевые и связевые; </a:t>
                      </a:r>
                      <a:endParaRPr kumimoji="0"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66 (20)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54 (16)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42 (12)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16(4)</a:t>
                      </a:r>
                    </a:p>
                  </a:txBody>
                  <a:tcPr marL="68586" marR="68586" marT="0" marB="0" anchor="ctr"/>
                </a:tc>
              </a:tr>
              <a:tr h="365804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б) рамные </a:t>
                      </a:r>
                      <a:endParaRPr kumimoji="0"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54 (16)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42 (12)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32 (9)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16 (4)</a:t>
                      </a:r>
                    </a:p>
                  </a:txBody>
                  <a:tcPr marL="68586" marR="68586" marT="0" marB="0" anchor="ctr"/>
                </a:tc>
              </a:tr>
              <a:tr h="396288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Железобетонные каркасы: </a:t>
                      </a:r>
                    </a:p>
                  </a:txBody>
                  <a:tcPr marL="91449" marR="91449" marT="45726" marB="45726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4015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а) рамно-связевые и связевые; </a:t>
                      </a:r>
                      <a:endParaRPr kumimoji="0"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66 (20)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54 (16)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42 (12)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16 (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4)</a:t>
                      </a:r>
                    </a:p>
                  </a:txBody>
                  <a:tcPr marL="68586" marR="68586" marT="0" marB="0" anchor="ctr"/>
                </a:tc>
              </a:tr>
              <a:tr h="365804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б) рамные; </a:t>
                      </a:r>
                      <a:endParaRPr kumimoji="0"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32 (9)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25 (7)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19 (5)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16 (4)</a:t>
                      </a:r>
                    </a:p>
                  </a:txBody>
                  <a:tcPr marL="68586" marR="68586" marT="0" marB="0" anchor="ctr"/>
                </a:tc>
              </a:tr>
              <a:tr h="91451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в)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безригельные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(без вертикальных устоев жесткости) </a:t>
                      </a:r>
                      <a:endParaRPr kumimoji="0"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6" marB="4572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19 (5)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16 (4)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8 (2)</a:t>
                      </a: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6" marR="68586" marT="0" marB="0" anchor="ctr"/>
                </a:tc>
              </a:tr>
            </a:tbl>
          </a:graphicData>
        </a:graphic>
      </p:graphicFrame>
      <p:sp>
        <p:nvSpPr>
          <p:cNvPr id="6210" name="Подзаголовок 2"/>
          <p:cNvSpPr txBox="1">
            <a:spLocks/>
          </p:cNvSpPr>
          <p:nvPr/>
        </p:nvSpPr>
        <p:spPr bwMode="auto">
          <a:xfrm>
            <a:off x="684213" y="692150"/>
            <a:ext cx="81359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ru-RU" sz="2600">
                <a:latin typeface="Constantia" pitchFamily="18" charset="0"/>
              </a:rPr>
              <a:t>Высота зданий (в метрах) и количество этажей</a:t>
            </a:r>
            <a:endParaRPr lang="ru-RU" sz="26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313" y="404813"/>
            <a:ext cx="8207375" cy="792162"/>
          </a:xfrm>
        </p:spPr>
        <p:txBody>
          <a:bodyPr/>
          <a:lstStyle/>
          <a:p>
            <a:pPr marR="0" algn="ctr" eaLnBrk="1" hangingPunct="1"/>
            <a:r>
              <a:rPr lang="ru-RU" smtClean="0"/>
              <a:t>Размеры зданий в плане или расстояния между антисейсмическими швами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>
                <a:latin typeface="Georgia" pitchFamily="18" charset="0"/>
              </a:rPr>
              <a:t>Тема: Каркасные здания</a:t>
            </a:r>
            <a:endParaRPr lang="ru-RU" sz="1800" dirty="0" smtClean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971550" y="1484313"/>
          <a:ext cx="7416800" cy="4418012"/>
        </p:xfrm>
        <a:graphic>
          <a:graphicData uri="http://schemas.openxmlformats.org/drawingml/2006/table">
            <a:tbl>
              <a:tblPr/>
              <a:tblGrid>
                <a:gridCol w="2592388"/>
                <a:gridCol w="1608137"/>
                <a:gridCol w="1608138"/>
                <a:gridCol w="1608137"/>
              </a:tblGrid>
              <a:tr h="528676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  <a:cs typeface="Arial" charset="0"/>
                        </a:rPr>
                        <a:t>Сейсмичность строительной площадки, в баллах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Размеры по длине (ширине), в м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8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Категория грунтов по сейсмическим свойствам</a:t>
                      </a:r>
                    </a:p>
                  </a:txBody>
                  <a:tcPr marL="68580" marR="6858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3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</a:p>
                  </a:txBody>
                  <a:tcPr marL="68580" marR="6858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7715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7715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7715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7715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>
                <a:latin typeface="Georgia" pitchFamily="18" charset="0"/>
              </a:rPr>
              <a:t>Тема: Каркасные здания</a:t>
            </a:r>
            <a:endParaRPr lang="ru-RU" sz="1800" dirty="0" smtClean="0"/>
          </a:p>
        </p:txBody>
      </p:sp>
      <p:sp>
        <p:nvSpPr>
          <p:cNvPr id="8195" name="Подзаголовок 2"/>
          <p:cNvSpPr txBox="1">
            <a:spLocks/>
          </p:cNvSpPr>
          <p:nvPr/>
        </p:nvSpPr>
        <p:spPr bwMode="auto">
          <a:xfrm>
            <a:off x="620713" y="908050"/>
            <a:ext cx="8054975" cy="518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 dirty="0">
                <a:solidFill>
                  <a:srgbClr val="0070C0"/>
                </a:solidFill>
              </a:rPr>
              <a:t>При проектировании каркасов зданий ре­комендуется применять следующие конструктив­ные системы</a:t>
            </a:r>
            <a:r>
              <a:rPr lang="ru-RU" sz="3600" dirty="0"/>
              <a:t>: </a:t>
            </a:r>
          </a:p>
          <a:p>
            <a:r>
              <a:rPr lang="ru-RU" sz="3600" dirty="0"/>
              <a:t>рамные со всеми жесткими узлами сопряже­ний ригелей (поперечных и продольных) с колон­нами; </a:t>
            </a:r>
          </a:p>
          <a:p>
            <a:r>
              <a:rPr lang="ru-RU" sz="3600" dirty="0"/>
              <a:t>рамно-связевые; </a:t>
            </a:r>
          </a:p>
          <a:p>
            <a:r>
              <a:rPr lang="ru-RU" sz="3600" dirty="0"/>
              <a:t>связевые; </a:t>
            </a:r>
          </a:p>
          <a:p>
            <a:r>
              <a:rPr lang="ru-RU" sz="3600" dirty="0"/>
              <a:t>каркасно-стеновые.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>
                <a:latin typeface="Georgia" pitchFamily="18" charset="0"/>
              </a:rPr>
              <a:t>Тема: Каркасные здания</a:t>
            </a:r>
            <a:endParaRPr lang="ru-RU" sz="1800" dirty="0" smtClean="0"/>
          </a:p>
        </p:txBody>
      </p:sp>
      <p:sp>
        <p:nvSpPr>
          <p:cNvPr id="9219" name="Подзаголовок 2"/>
          <p:cNvSpPr txBox="1">
            <a:spLocks/>
          </p:cNvSpPr>
          <p:nvPr/>
        </p:nvSpPr>
        <p:spPr bwMode="auto">
          <a:xfrm>
            <a:off x="620713" y="476250"/>
            <a:ext cx="8054975" cy="518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 dirty="0">
                <a:solidFill>
                  <a:srgbClr val="0070C0"/>
                </a:solidFill>
              </a:rPr>
              <a:t>Каркасы одноэтажных зданий могут про­ектироваться по следующим конструктивным схе­мам: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</a:p>
          <a:p>
            <a:r>
              <a:rPr lang="ru-RU" sz="3600" dirty="0"/>
              <a:t> комбинированной, в которой в одном направ­лении здания принимается рамная схема, а в дру­гом - связевая;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>
                <a:latin typeface="Georgia" pitchFamily="18" charset="0"/>
              </a:rPr>
              <a:t>Тема: Каркасные здания</a:t>
            </a:r>
            <a:endParaRPr lang="ru-RU" sz="1800" dirty="0" smtClean="0"/>
          </a:p>
        </p:txBody>
      </p:sp>
      <p:sp>
        <p:nvSpPr>
          <p:cNvPr id="10243" name="Подзаголовок 2"/>
          <p:cNvSpPr txBox="1">
            <a:spLocks/>
          </p:cNvSpPr>
          <p:nvPr/>
        </p:nvSpPr>
        <p:spPr bwMode="auto">
          <a:xfrm>
            <a:off x="620713" y="908050"/>
            <a:ext cx="8054975" cy="518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 dirty="0">
                <a:solidFill>
                  <a:srgbClr val="0070C0"/>
                </a:solidFill>
              </a:rPr>
              <a:t>Каркасы одноэтажных зданий могут про­ектироваться по следующим конструктивным схе­мам: </a:t>
            </a:r>
          </a:p>
          <a:p>
            <a:r>
              <a:rPr lang="ru-RU" sz="3600" dirty="0"/>
              <a:t>в виде стоек, защемленных в фундаментах и шарнирно сопряженных со стропильными конс­трукциями; </a:t>
            </a:r>
          </a:p>
          <a:p>
            <a:r>
              <a:rPr lang="ru-RU" sz="3600" dirty="0"/>
              <a:t>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>
                <a:latin typeface="Georgia" pitchFamily="18" charset="0"/>
              </a:rPr>
              <a:t>Тема: Каркасные здания</a:t>
            </a:r>
            <a:endParaRPr lang="ru-RU" sz="1800" dirty="0" smtClean="0"/>
          </a:p>
        </p:txBody>
      </p:sp>
      <p:sp>
        <p:nvSpPr>
          <p:cNvPr id="11267" name="Подзаголовок 2"/>
          <p:cNvSpPr txBox="1">
            <a:spLocks/>
          </p:cNvSpPr>
          <p:nvPr/>
        </p:nvSpPr>
        <p:spPr bwMode="auto">
          <a:xfrm>
            <a:off x="620713" y="692150"/>
            <a:ext cx="8054975" cy="518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 dirty="0">
                <a:solidFill>
                  <a:srgbClr val="0070C0"/>
                </a:solidFill>
              </a:rPr>
              <a:t>Каркасы одноэтажных зданий могут про­ектироваться по следующим конструктивным схе­мам: </a:t>
            </a:r>
          </a:p>
          <a:p>
            <a:r>
              <a:rPr lang="ru-RU" sz="3600" dirty="0"/>
              <a:t>в виде пространственных рамных конструкций шарнирно сопряженных с фундаментами.</a:t>
            </a:r>
          </a:p>
          <a:p>
            <a:r>
              <a:rPr lang="ru-RU" sz="3600" dirty="0"/>
              <a:t>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>
                <a:latin typeface="Georgia" pitchFamily="18" charset="0"/>
              </a:rPr>
              <a:t>Тема: Каркасные здания</a:t>
            </a:r>
            <a:endParaRPr lang="ru-RU" sz="1800" dirty="0" smtClean="0"/>
          </a:p>
        </p:txBody>
      </p:sp>
      <p:sp>
        <p:nvSpPr>
          <p:cNvPr id="12291" name="Подзаголовок 2"/>
          <p:cNvSpPr txBox="1">
            <a:spLocks/>
          </p:cNvSpPr>
          <p:nvPr/>
        </p:nvSpPr>
        <p:spPr bwMode="auto">
          <a:xfrm>
            <a:off x="620713" y="908050"/>
            <a:ext cx="8054975" cy="518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 dirty="0"/>
              <a:t>В каркасных зданиях диафрагмы жес­ткости должны быть </a:t>
            </a:r>
            <a:r>
              <a:rPr lang="ru-RU" sz="3600" dirty="0">
                <a:solidFill>
                  <a:srgbClr val="0070C0"/>
                </a:solidFill>
              </a:rPr>
              <a:t>непрерывными по высоте. </a:t>
            </a:r>
            <a:r>
              <a:rPr lang="ru-RU" sz="3600" dirty="0"/>
              <a:t>Диафрагмы допускается устанавливать с убы­вающей по высоте здания жесткостью (за счет уменьшения толщины диафрагм или сокращения их количества в верхних этажах).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>
                <a:latin typeface="Georgia" pitchFamily="18" charset="0"/>
              </a:rPr>
              <a:t>Тема: Каркасные здания</a:t>
            </a:r>
            <a:endParaRPr lang="ru-RU" sz="1800" dirty="0" smtClean="0"/>
          </a:p>
        </p:txBody>
      </p:sp>
      <p:sp>
        <p:nvSpPr>
          <p:cNvPr id="13315" name="Подзаголовок 2"/>
          <p:cNvSpPr txBox="1">
            <a:spLocks/>
          </p:cNvSpPr>
          <p:nvPr/>
        </p:nvSpPr>
        <p:spPr bwMode="auto">
          <a:xfrm>
            <a:off x="620713" y="908050"/>
            <a:ext cx="8054975" cy="518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 dirty="0"/>
              <a:t>В каждом направлении здания должно уста­навливаться </a:t>
            </a:r>
            <a:r>
              <a:rPr lang="ru-RU" sz="3600" dirty="0">
                <a:solidFill>
                  <a:srgbClr val="0070C0"/>
                </a:solidFill>
              </a:rPr>
              <a:t>не менее двух </a:t>
            </a:r>
            <a:r>
              <a:rPr lang="ru-RU" sz="3600" dirty="0"/>
              <a:t>диафрагм жесткости. Диафрагмы должны, как правило, располагаться симметрично в плане здания. Диафрагмы про­дольного и поперечного направлений целесооб­разно объединять в </a:t>
            </a:r>
            <a:r>
              <a:rPr lang="ru-RU" sz="3600" dirty="0">
                <a:solidFill>
                  <a:srgbClr val="0070C0"/>
                </a:solidFill>
              </a:rPr>
              <a:t>пространственные элемен­ты. </a:t>
            </a:r>
          </a:p>
          <a:p>
            <a:r>
              <a:rPr lang="ru-RU" sz="3600" dirty="0"/>
              <a:t>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>
                <a:latin typeface="Georgia" pitchFamily="18" charset="0"/>
              </a:rPr>
              <a:t>Тема: Каркасные здания</a:t>
            </a:r>
            <a:endParaRPr lang="ru-RU" sz="1800" dirty="0" smtClean="0"/>
          </a:p>
        </p:txBody>
      </p:sp>
      <p:sp>
        <p:nvSpPr>
          <p:cNvPr id="14339" name="Подзаголовок 2"/>
          <p:cNvSpPr txBox="1">
            <a:spLocks/>
          </p:cNvSpPr>
          <p:nvPr/>
        </p:nvSpPr>
        <p:spPr bwMode="auto">
          <a:xfrm>
            <a:off x="620713" y="908050"/>
            <a:ext cx="8054975" cy="518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 dirty="0"/>
              <a:t>В каркасных зданиях с ядрами жесткости последние рекомендуется располагать </a:t>
            </a:r>
            <a:r>
              <a:rPr lang="ru-RU" sz="3600" dirty="0">
                <a:solidFill>
                  <a:srgbClr val="0070C0"/>
                </a:solidFill>
              </a:rPr>
              <a:t>симмет­рично </a:t>
            </a:r>
            <a:r>
              <a:rPr lang="ru-RU" sz="3600" dirty="0"/>
              <a:t>относительно центральных осей здания. </a:t>
            </a:r>
          </a:p>
          <a:p>
            <a:r>
              <a:rPr lang="ru-RU" sz="3600" dirty="0"/>
              <a:t>Для площадок сейсмичностью </a:t>
            </a:r>
            <a:r>
              <a:rPr lang="ru-RU" sz="3600" dirty="0">
                <a:solidFill>
                  <a:srgbClr val="0070C0"/>
                </a:solidFill>
              </a:rPr>
              <a:t>9 и 10 баллов</a:t>
            </a:r>
            <a:r>
              <a:rPr lang="ru-RU" sz="3600" dirty="0"/>
              <a:t> количество ядер жесткости следует принимать </a:t>
            </a:r>
            <a:r>
              <a:rPr lang="ru-RU" sz="3600" dirty="0">
                <a:solidFill>
                  <a:srgbClr val="C00000"/>
                </a:solidFill>
              </a:rPr>
              <a:t>не менее двух </a:t>
            </a:r>
            <a:r>
              <a:rPr lang="ru-RU" sz="3600" dirty="0"/>
              <a:t>на каждый отсек здания. 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>
                <a:latin typeface="Georgia" pitchFamily="18" charset="0"/>
              </a:rPr>
              <a:t>Тема: Каркасные здания</a:t>
            </a:r>
            <a:endParaRPr lang="ru-RU" sz="1800" dirty="0" smtClean="0"/>
          </a:p>
        </p:txBody>
      </p:sp>
      <p:sp>
        <p:nvSpPr>
          <p:cNvPr id="15363" name="Подзаголовок 2"/>
          <p:cNvSpPr txBox="1">
            <a:spLocks/>
          </p:cNvSpPr>
          <p:nvPr/>
        </p:nvSpPr>
        <p:spPr bwMode="auto">
          <a:xfrm>
            <a:off x="620713" y="908050"/>
            <a:ext cx="8054975" cy="518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/>
              <a:t>Междуэтажные перекрытия и покрытия зданий с диафрагмами и ядрами жесткости ре­комендуется выполнять из монолитного железо­бетона. Соединения перекрытий с диафрагмами и ядрами жесткости должны обеспечивать сов­местную работу всех элементов конструктивной системы.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>
                <a:latin typeface="Georgia" pitchFamily="18" charset="0"/>
              </a:rPr>
              <a:t>Тема: Каркасные здания</a:t>
            </a:r>
            <a:endParaRPr lang="ru-RU" sz="1800" dirty="0" smtClean="0"/>
          </a:p>
        </p:txBody>
      </p:sp>
      <p:sp>
        <p:nvSpPr>
          <p:cNvPr id="16387" name="Подзаголовок 2"/>
          <p:cNvSpPr txBox="1">
            <a:spLocks/>
          </p:cNvSpPr>
          <p:nvPr/>
        </p:nvSpPr>
        <p:spPr bwMode="auto">
          <a:xfrm>
            <a:off x="620713" y="908050"/>
            <a:ext cx="8054975" cy="518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/>
              <a:t>Стыки арматурных выпусков ригелей и колонн на ванной сварке должны быть отнесены от грани колонн на расстояние </a:t>
            </a:r>
            <a:r>
              <a:rPr lang="ru-RU" sz="3600">
                <a:solidFill>
                  <a:srgbClr val="C00000"/>
                </a:solidFill>
              </a:rPr>
              <a:t>не менее </a:t>
            </a:r>
            <a:r>
              <a:rPr lang="ru-RU" sz="3600" i="1">
                <a:solidFill>
                  <a:srgbClr val="C00000"/>
                </a:solidFill>
              </a:rPr>
              <a:t>1,5h</a:t>
            </a:r>
            <a:r>
              <a:rPr lang="ru-RU" sz="3600" i="1"/>
              <a:t>, </a:t>
            </a:r>
            <a:r>
              <a:rPr lang="ru-RU" sz="3600"/>
              <a:t>где </a:t>
            </a:r>
            <a:r>
              <a:rPr lang="ru-RU" sz="3600" i="1"/>
              <a:t>h </a:t>
            </a:r>
            <a:r>
              <a:rPr lang="ru-RU" sz="3600"/>
              <a:t>- высота ригеля. 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>
                <a:latin typeface="Georgia" pitchFamily="18" charset="0"/>
              </a:rPr>
              <a:t>Тема: Каркасные здания</a:t>
            </a:r>
            <a:endParaRPr lang="ru-RU" sz="1800" dirty="0" smtClean="0"/>
          </a:p>
        </p:txBody>
      </p:sp>
      <p:sp>
        <p:nvSpPr>
          <p:cNvPr id="17411" name="Подзаголовок 2"/>
          <p:cNvSpPr txBox="1">
            <a:spLocks/>
          </p:cNvSpPr>
          <p:nvPr/>
        </p:nvSpPr>
        <p:spPr bwMode="auto">
          <a:xfrm>
            <a:off x="620713" y="908050"/>
            <a:ext cx="8054975" cy="518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 dirty="0"/>
              <a:t>В сборных каркасах высотой три и более этажей, возводимых в районах сейсмичностью </a:t>
            </a:r>
            <a:r>
              <a:rPr lang="ru-RU" sz="3600" dirty="0">
                <a:solidFill>
                  <a:srgbClr val="0070C0"/>
                </a:solidFill>
              </a:rPr>
              <a:t>9 и 10 баллов</a:t>
            </a:r>
            <a:r>
              <a:rPr lang="ru-RU" sz="3600" dirty="0"/>
              <a:t>, не рекомендуется применять </a:t>
            </a:r>
            <a:r>
              <a:rPr lang="ru-RU" sz="3600" dirty="0" err="1">
                <a:solidFill>
                  <a:srgbClr val="C00000"/>
                </a:solidFill>
              </a:rPr>
              <a:t>бескон­сольные</a:t>
            </a:r>
            <a:r>
              <a:rPr lang="ru-RU" sz="3600" dirty="0">
                <a:solidFill>
                  <a:srgbClr val="C00000"/>
                </a:solidFill>
              </a:rPr>
              <a:t> </a:t>
            </a:r>
            <a:r>
              <a:rPr lang="ru-RU" sz="3600" dirty="0"/>
              <a:t>сопряжения ригелей с колоннами 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>
                <a:latin typeface="Georgia" pitchFamily="18" charset="0"/>
              </a:rPr>
              <a:t>Тема: Каркасные здания</a:t>
            </a:r>
            <a:endParaRPr lang="ru-RU" sz="1800" dirty="0" smtClean="0"/>
          </a:p>
        </p:txBody>
      </p:sp>
      <p:sp>
        <p:nvSpPr>
          <p:cNvPr id="18435" name="Подзаголовок 2"/>
          <p:cNvSpPr txBox="1">
            <a:spLocks/>
          </p:cNvSpPr>
          <p:nvPr/>
        </p:nvSpPr>
        <p:spPr bwMode="auto">
          <a:xfrm>
            <a:off x="620713" y="549275"/>
            <a:ext cx="8054975" cy="518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/>
              <a:t>Ограждающие ненесущие стены и пере­городки каркасных зданий без вертикальных усто­ев жесткости, как правило, следует выполнять из облегченных панелей или других легких конструк­тивных элементов, не препятствующих деформи­рованию каркасов при сейсмических воздействи­ях и не участвующих в их работе.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>
                <a:latin typeface="Georgia" pitchFamily="18" charset="0"/>
              </a:rPr>
              <a:t>Тема: Каркасные здания</a:t>
            </a:r>
            <a:endParaRPr lang="ru-RU" sz="1800" dirty="0" smtClean="0"/>
          </a:p>
        </p:txBody>
      </p:sp>
      <p:sp>
        <p:nvSpPr>
          <p:cNvPr id="19459" name="Подзаголовок 2"/>
          <p:cNvSpPr txBox="1">
            <a:spLocks/>
          </p:cNvSpPr>
          <p:nvPr/>
        </p:nvSpPr>
        <p:spPr bwMode="auto">
          <a:xfrm>
            <a:off x="620713" y="908050"/>
            <a:ext cx="8054975" cy="518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/>
              <a:t>Заполнение, не участвующее в работе карка­са, следует проектировать в соответствии с поло­жениями подраздела «Ненесущие ограждающие стены и перегородки».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>
                <a:latin typeface="Georgia" pitchFamily="18" charset="0"/>
              </a:rPr>
              <a:t>Тема: Каркасные здания</a:t>
            </a:r>
            <a:endParaRPr lang="ru-RU" sz="1800" dirty="0" smtClean="0"/>
          </a:p>
        </p:txBody>
      </p:sp>
      <p:sp>
        <p:nvSpPr>
          <p:cNvPr id="20483" name="Подзаголовок 2"/>
          <p:cNvSpPr txBox="1">
            <a:spLocks/>
          </p:cNvSpPr>
          <p:nvPr/>
        </p:nvSpPr>
        <p:spPr bwMode="auto">
          <a:xfrm>
            <a:off x="620713" y="908050"/>
            <a:ext cx="8054975" cy="518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 dirty="0"/>
              <a:t>Заполнение, </a:t>
            </a:r>
            <a:r>
              <a:rPr lang="ru-RU" sz="3600" dirty="0">
                <a:solidFill>
                  <a:srgbClr val="0070C0"/>
                </a:solidFill>
              </a:rPr>
              <a:t>участвующее в работе </a:t>
            </a:r>
            <a:r>
              <a:rPr lang="ru-RU" sz="3600" dirty="0"/>
              <a:t>кар­каса, рассчитывается и конструируется </a:t>
            </a:r>
            <a:r>
              <a:rPr lang="ru-RU" sz="3600" dirty="0">
                <a:solidFill>
                  <a:srgbClr val="0070C0"/>
                </a:solidFill>
              </a:rPr>
              <a:t>как диа­фрагма жесткости</a:t>
            </a:r>
            <a:r>
              <a:rPr lang="ru-RU" sz="3600" dirty="0"/>
              <a:t>. При этом каркас здания жен рассчитываться на сейсмические нагрузки, составляющие не менее 25% от общей расчетной сейсмической нагрузки на здание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>
                <a:latin typeface="Georgia" pitchFamily="18" charset="0"/>
              </a:rPr>
              <a:t>Тема: Каркасные здания</a:t>
            </a:r>
            <a:endParaRPr lang="ru-RU" sz="1800" dirty="0" smtClean="0"/>
          </a:p>
        </p:txBody>
      </p:sp>
      <p:sp>
        <p:nvSpPr>
          <p:cNvPr id="21507" name="Подзаголовок 2"/>
          <p:cNvSpPr txBox="1">
            <a:spLocks/>
          </p:cNvSpPr>
          <p:nvPr/>
        </p:nvSpPr>
        <p:spPr bwMode="auto">
          <a:xfrm>
            <a:off x="620713" y="908050"/>
            <a:ext cx="8054975" cy="518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/>
              <a:t>Изделия и материалы кирпичной (каменной) кладки заполнения, участвующего в работе кар­каса, должны отвечать соответствующим требо­ваниям подраздела «Здания С несущими и са­монесущими стенами из кирпичной (каменной) кладки».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>
                <a:latin typeface="Georgia" pitchFamily="18" charset="0"/>
              </a:rPr>
              <a:t>Тема: Каркасные здания</a:t>
            </a:r>
            <a:endParaRPr lang="ru-RU" sz="1800" dirty="0" smtClean="0"/>
          </a:p>
        </p:txBody>
      </p:sp>
      <p:sp>
        <p:nvSpPr>
          <p:cNvPr id="22531" name="Подзаголовок 2"/>
          <p:cNvSpPr txBox="1">
            <a:spLocks/>
          </p:cNvSpPr>
          <p:nvPr/>
        </p:nvSpPr>
        <p:spPr bwMode="auto">
          <a:xfrm>
            <a:off x="620713" y="549275"/>
            <a:ext cx="8054975" cy="518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 dirty="0"/>
              <a:t>В районах сейсмичностью </a:t>
            </a:r>
            <a:r>
              <a:rPr lang="ru-RU" sz="3600" dirty="0">
                <a:solidFill>
                  <a:srgbClr val="0070C0"/>
                </a:solidFill>
              </a:rPr>
              <a:t>7 баллов</a:t>
            </a:r>
            <a:r>
              <a:rPr lang="ru-RU" sz="3600" dirty="0"/>
              <a:t>, при высоте зданий </a:t>
            </a:r>
            <a:r>
              <a:rPr lang="ru-RU" sz="3600" dirty="0">
                <a:solidFill>
                  <a:srgbClr val="C00000"/>
                </a:solidFill>
              </a:rPr>
              <a:t>не более 2 этажей</a:t>
            </a:r>
            <a:r>
              <a:rPr lang="ru-RU" sz="3600" dirty="0"/>
              <a:t>, допускает­ся применение неполного каркаса с </a:t>
            </a:r>
            <a:r>
              <a:rPr lang="ru-RU" sz="3600" dirty="0" err="1"/>
              <a:t>опиранием</a:t>
            </a:r>
            <a:r>
              <a:rPr lang="ru-RU" sz="3600" dirty="0"/>
              <a:t> крайних ригелей на стены из кирпичной или ка­менной кладки. </a:t>
            </a:r>
            <a:r>
              <a:rPr lang="ru-RU" sz="2800" i="1" dirty="0">
                <a:solidFill>
                  <a:srgbClr val="002060"/>
                </a:solidFill>
              </a:rPr>
              <a:t>Стены таких зданий должны быть запроектированы в соответствии с положениями подраздела «Здания С несущими и самонесущи­ми стенами из кирпичной (каменной) кладки».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>
                <a:latin typeface="Georgia" pitchFamily="18" charset="0"/>
              </a:rPr>
              <a:t>Тема: Каркасные здания</a:t>
            </a:r>
            <a:endParaRPr lang="ru-RU" sz="1800" dirty="0" smtClean="0"/>
          </a:p>
        </p:txBody>
      </p:sp>
      <p:sp>
        <p:nvSpPr>
          <p:cNvPr id="23555" name="Подзаголовок 2"/>
          <p:cNvSpPr txBox="1">
            <a:spLocks/>
          </p:cNvSpPr>
          <p:nvPr/>
        </p:nvSpPr>
        <p:spPr bwMode="auto">
          <a:xfrm>
            <a:off x="620713" y="908050"/>
            <a:ext cx="8054975" cy="518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 dirty="0"/>
              <a:t>Применение самонесущих стен из кир­пичной (каменной) кладки допускается в зданиях с шагом колонн </a:t>
            </a:r>
            <a:r>
              <a:rPr lang="ru-RU" sz="3600" dirty="0">
                <a:solidFill>
                  <a:srgbClr val="0070C0"/>
                </a:solidFill>
              </a:rPr>
              <a:t>не более 6 м </a:t>
            </a:r>
            <a:r>
              <a:rPr lang="ru-RU" sz="3600" dirty="0"/>
              <a:t>и высотой </a:t>
            </a:r>
            <a:r>
              <a:rPr lang="ru-RU" sz="3600" dirty="0">
                <a:solidFill>
                  <a:srgbClr val="0070C0"/>
                </a:solidFill>
              </a:rPr>
              <a:t>не более: </a:t>
            </a:r>
          </a:p>
          <a:p>
            <a:r>
              <a:rPr lang="ru-RU" sz="3600" dirty="0">
                <a:solidFill>
                  <a:srgbClr val="0070C0"/>
                </a:solidFill>
              </a:rPr>
              <a:t>12 м </a:t>
            </a:r>
            <a:r>
              <a:rPr lang="ru-RU" sz="3600" dirty="0"/>
              <a:t>- при сейсмичности площадки строительства </a:t>
            </a:r>
            <a:r>
              <a:rPr lang="ru-RU" sz="3600" dirty="0">
                <a:solidFill>
                  <a:srgbClr val="C00000"/>
                </a:solidFill>
              </a:rPr>
              <a:t>7 баллов</a:t>
            </a:r>
            <a:r>
              <a:rPr lang="ru-RU" sz="3600" dirty="0"/>
              <a:t>; </a:t>
            </a:r>
          </a:p>
          <a:p>
            <a:r>
              <a:rPr lang="ru-RU" sz="3600" dirty="0">
                <a:solidFill>
                  <a:srgbClr val="0070C0"/>
                </a:solidFill>
              </a:rPr>
              <a:t>9 м</a:t>
            </a:r>
            <a:r>
              <a:rPr lang="ru-RU" sz="3600" dirty="0"/>
              <a:t> - при сейсмичности площадки стро­ительства </a:t>
            </a:r>
            <a:r>
              <a:rPr lang="ru-RU" sz="3600" dirty="0">
                <a:solidFill>
                  <a:srgbClr val="C00000"/>
                </a:solidFill>
              </a:rPr>
              <a:t>8 и 9 баллов</a:t>
            </a:r>
            <a:r>
              <a:rPr lang="ru-RU" sz="3600" dirty="0"/>
              <a:t>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>
                <a:latin typeface="Georgia" pitchFamily="18" charset="0"/>
              </a:rPr>
              <a:t>Тема: Каркасные здания</a:t>
            </a:r>
            <a:endParaRPr lang="ru-RU" sz="1800" dirty="0" smtClean="0"/>
          </a:p>
        </p:txBody>
      </p:sp>
      <p:sp>
        <p:nvSpPr>
          <p:cNvPr id="24579" name="Подзаголовок 2"/>
          <p:cNvSpPr txBox="1">
            <a:spLocks/>
          </p:cNvSpPr>
          <p:nvPr/>
        </p:nvSpPr>
        <p:spPr bwMode="auto">
          <a:xfrm>
            <a:off x="620713" y="908050"/>
            <a:ext cx="8054975" cy="518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/>
              <a:t>Самонесущие стены должны быть запроекти­рованы в соответствии с положениями подразде­ла «Здания с несущими и самонесущими стенами из кирпичной (каменной) кладки».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36496" cy="332655"/>
          </a:xfrm>
          <a:ln>
            <a:miter lim="800000"/>
            <a:headEnd/>
            <a:tailEnd/>
          </a:ln>
          <a:extLst/>
        </p:spPr>
        <p:txBody>
          <a:bodyPr anchor="t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dirty="0">
                <a:latin typeface="Georgia" pitchFamily="18" charset="0"/>
              </a:rPr>
              <a:t>Тема: Каркасные здания</a:t>
            </a:r>
            <a:endParaRPr lang="ru-RU" sz="1800" dirty="0" smtClean="0"/>
          </a:p>
        </p:txBody>
      </p:sp>
      <p:sp>
        <p:nvSpPr>
          <p:cNvPr id="25603" name="Подзаголовок 2"/>
          <p:cNvSpPr txBox="1">
            <a:spLocks/>
          </p:cNvSpPr>
          <p:nvPr/>
        </p:nvSpPr>
        <p:spPr bwMode="auto">
          <a:xfrm>
            <a:off x="620713" y="908050"/>
            <a:ext cx="8054975" cy="518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1828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3600"/>
              <a:t>Применение самонесущих стен из кир­пичной (каменной) кладки в районах сейсмичнос­тью 10 баллов не допускается.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1191</TotalTime>
  <Words>873</Words>
  <Application>Microsoft Office PowerPoint</Application>
  <PresentationFormat>Экран (4:3)</PresentationFormat>
  <Paragraphs>136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Constantia</vt:lpstr>
      <vt:lpstr>Wingdings 2</vt:lpstr>
      <vt:lpstr>Georgia</vt:lpstr>
      <vt:lpstr>Times New Roman</vt:lpstr>
      <vt:lpstr>Воздушный поток</vt:lpstr>
      <vt:lpstr>Тема: Каркасные здания. </vt:lpstr>
      <vt:lpstr>Тема: Каркасные здания</vt:lpstr>
      <vt:lpstr>Тема: Каркасные здания</vt:lpstr>
      <vt:lpstr>Тема: Каркасные здания</vt:lpstr>
      <vt:lpstr>Тема: Каркасные здания</vt:lpstr>
      <vt:lpstr>Тема: Каркасные здания</vt:lpstr>
      <vt:lpstr>Тема: Каркасные здания</vt:lpstr>
      <vt:lpstr>Тема: Каркасные здания</vt:lpstr>
      <vt:lpstr>Тема: Каркасные здания</vt:lpstr>
      <vt:lpstr>Тема: Каркасные здания</vt:lpstr>
      <vt:lpstr>Тема: Каркасные здания</vt:lpstr>
      <vt:lpstr>Тема: Каркасные здания</vt:lpstr>
      <vt:lpstr>Тема: Каркасные здания</vt:lpstr>
      <vt:lpstr>Тема: Каркасные здания</vt:lpstr>
      <vt:lpstr>Тема: Каркасные здания</vt:lpstr>
      <vt:lpstr>Тема: Каркасные здания</vt:lpstr>
      <vt:lpstr>Тема: Каркасные здания</vt:lpstr>
      <vt:lpstr>Тема: Каркасные здания</vt:lpstr>
      <vt:lpstr>Тема: Каркасные здания</vt:lpstr>
      <vt:lpstr>Тема: Каркасные здания</vt:lpstr>
      <vt:lpstr>Тема: Каркасные здания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Психологические аспекты в западно-европейской эстетике и теории архитектуры.</dc:title>
  <dc:creator>Пользователь Windows</dc:creator>
  <cp:lastModifiedBy>Home</cp:lastModifiedBy>
  <cp:revision>122</cp:revision>
  <dcterms:created xsi:type="dcterms:W3CDTF">2015-03-02T14:03:35Z</dcterms:created>
  <dcterms:modified xsi:type="dcterms:W3CDTF">2024-01-28T06:47:29Z</dcterms:modified>
</cp:coreProperties>
</file>